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48" r:id="rId5"/>
    <p:sldId id="2462" r:id="rId6"/>
    <p:sldId id="2463" r:id="rId7"/>
    <p:sldId id="2456" r:id="rId8"/>
    <p:sldId id="2450" r:id="rId9"/>
    <p:sldId id="2465" r:id="rId10"/>
    <p:sldId id="2466" r:id="rId11"/>
    <p:sldId id="2467" r:id="rId12"/>
    <p:sldId id="2468" r:id="rId13"/>
    <p:sldId id="2469" r:id="rId14"/>
    <p:sldId id="24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01023B"/>
    <a:srgbClr val="898989"/>
    <a:srgbClr val="2F3342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55" autoAdjust="0"/>
    <p:restoredTop sz="96197" autoAdjust="0"/>
  </p:normalViewPr>
  <p:slideViewPr>
    <p:cSldViewPr snapToGrid="0">
      <p:cViewPr varScale="1">
        <p:scale>
          <a:sx n="103" d="100"/>
          <a:sy n="103" d="100"/>
        </p:scale>
        <p:origin x="200" y="62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1162878"/>
          </a:xfrm>
        </p:spPr>
        <p:txBody>
          <a:bodyPr/>
          <a:lstStyle/>
          <a:p>
            <a:r>
              <a:rPr lang="en-US" sz="3200" b="1" dirty="0"/>
              <a:t>Investigating Wagner group ties to the government of Burkina Faso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May 11</a:t>
            </a:r>
            <a:r>
              <a:rPr lang="en-US" baseline="30000" dirty="0"/>
              <a:t>th</a:t>
            </a:r>
            <a:r>
              <a:rPr lang="en-US" dirty="0"/>
              <a:t>, 2023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4246530"/>
            <a:ext cx="4114800" cy="518795"/>
          </a:xfrm>
        </p:spPr>
        <p:txBody>
          <a:bodyPr/>
          <a:lstStyle/>
          <a:p>
            <a:r>
              <a:rPr lang="en-US" dirty="0"/>
              <a:t>Alex </a:t>
            </a:r>
            <a:r>
              <a:rPr lang="en-US" dirty="0" err="1"/>
              <a:t>holida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DISCUSSION</a:t>
            </a:r>
          </a:p>
        </p:txBody>
      </p:sp>
      <p:pic>
        <p:nvPicPr>
          <p:cNvPr id="15" name="Picture Placeholder 14" descr="Optical fiber threads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534" b="25534"/>
          <a:stretch/>
        </p:blipFill>
        <p:spPr/>
      </p:pic>
      <p:pic>
        <p:nvPicPr>
          <p:cNvPr id="10" name="Picture Placeholder 9" descr="List of dates on a digital screen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2489" b="2248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CAVEATS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15730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Publicly available images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AI is biased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Most basic use of facial recognition tools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Likely that these two have never met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Work with tolerance parameters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Identify other “targets” to </a:t>
            </a:r>
            <a:r>
              <a:rPr lang="en-US" sz="1400" dirty="0"/>
              <a:t>run image searches 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Work with better sources </a:t>
            </a:r>
            <a:r>
              <a:rPr lang="en-US" sz="1400" dirty="0"/>
              <a:t>(surveillance images and video)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B4BE555-FBD3-EC82-D739-E87A16153BDC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5799" y="4776903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6331465"/>
            <a:ext cx="5167313" cy="5187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" name="Picture 19" descr="A person riding a camel&#10;&#10;Description automatically generated with medium confidence">
            <a:extLst>
              <a:ext uri="{FF2B5EF4-FFF2-40B4-BE49-F238E27FC236}">
                <a16:creationId xmlns:a16="http://schemas.microsoft.com/office/drawing/2014/main" id="{5799A53E-2926-3BCD-5948-FFBB4579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963" y="736697"/>
            <a:ext cx="5386942" cy="40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bstract background of luminous dots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99" r="20399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296314"/>
          </a:xfrm>
        </p:spPr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METHODS/CODE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QUESTIONS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spc="300" dirty="0"/>
              <a:t>Background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174" b="4174"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801" r="3801"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862" r="3862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pc="300" dirty="0"/>
              <a:t>Burkina Faso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Extremely underdeveloped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Increased terrorism activity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Shares a border with Mali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Large mining industry </a:t>
            </a: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16805" y="3670301"/>
            <a:ext cx="3379161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 err="1"/>
              <a:t>Capt</a:t>
            </a:r>
            <a:r>
              <a:rPr lang="en-US" sz="2400" spc="300" dirty="0"/>
              <a:t> Ibrahim </a:t>
            </a:r>
            <a:r>
              <a:rPr lang="en-US" sz="2400" spc="300" dirty="0" err="1"/>
              <a:t>Traoré</a:t>
            </a:r>
            <a:endParaRPr lang="en-US" sz="2400" spc="3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Took power after a second coup Dec 2022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Promises democratic leadership with elections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/>
              <a:t>Accused by Ghanian gov’t of working with Wagner Group</a:t>
            </a: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Wagner Group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Supports Russian influence on African nations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Provides protection in exchange for mining rights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Ties to white supremacy and potential crimes against humanity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14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B38F739-17D5-A04C-A463-78F6C30F7AE3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30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IS</a:t>
            </a:r>
            <a:r>
              <a:rPr lang="en-US" sz="2000" spc="300" dirty="0">
                <a:cs typeface="Biome Light" panose="020B0303030204020804" pitchFamily="34" charset="0"/>
              </a:rPr>
              <a:t> THE RUMOR THAT TRAORE IS WORKING WITH THE WAGNER GROUP TRUE?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HAS TRAORE MET WITH MEMBERS OF THE WAGNER GROUP?</a:t>
            </a:r>
            <a:endParaRPr lang="en-US" sz="2000" spc="300" dirty="0"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spc="300" dirty="0"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IS THERE PHOTOGRAPHIC EVIDENCE THAT TIES THE TWO TOGETHER?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endParaRPr lang="en-US" b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D871025-215D-5CFC-8C61-B451267D84CC}"/>
              </a:ext>
            </a:extLst>
          </p:cNvPr>
          <p:cNvSpPr/>
          <p:nvPr/>
        </p:nvSpPr>
        <p:spPr>
          <a:xfrm>
            <a:off x="8204886" y="2520778"/>
            <a:ext cx="691979" cy="908222"/>
          </a:xfrm>
          <a:prstGeom prst="downArrow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A4D81A0-5609-3792-2B76-BADCC8725633}"/>
              </a:ext>
            </a:extLst>
          </p:cNvPr>
          <p:cNvSpPr/>
          <p:nvPr/>
        </p:nvSpPr>
        <p:spPr>
          <a:xfrm>
            <a:off x="8204885" y="4288833"/>
            <a:ext cx="691979" cy="908222"/>
          </a:xfrm>
          <a:prstGeom prst="downArrow">
            <a:avLst/>
          </a:prstGeom>
          <a:solidFill>
            <a:srgbClr val="E99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F7BA66-A778-22B8-B64E-EA364C57F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40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109DCA-2519-EC0C-6A4D-3B295A297F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40337" cy="6858000"/>
          </a:xfrm>
        </p:spPr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0043AAA-F12F-2CF5-884A-DB7DBEC03459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BB36E-FD96-540D-0CE8-787DAA5F26D6}"/>
              </a:ext>
            </a:extLst>
          </p:cNvPr>
          <p:cNvSpPr txBox="1"/>
          <p:nvPr/>
        </p:nvSpPr>
        <p:spPr>
          <a:xfrm>
            <a:off x="840259" y="1813808"/>
            <a:ext cx="6376087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Used an Azure API resource to pull images of Captain Ibrahim </a:t>
            </a:r>
            <a:r>
              <a:rPr lang="en-US" sz="2000" dirty="0" err="1">
                <a:solidFill>
                  <a:schemeClr val="bg1"/>
                </a:solidFill>
              </a:rPr>
              <a:t>Traoré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Filtered images with the parameter of being posted between December 2022 and today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Used </a:t>
            </a:r>
            <a:r>
              <a:rPr lang="en-US" sz="2000" dirty="0" err="1">
                <a:solidFill>
                  <a:schemeClr val="bg1"/>
                </a:solidFill>
              </a:rPr>
              <a:t>face_recognition</a:t>
            </a:r>
            <a:r>
              <a:rPr lang="en-US" sz="2000" dirty="0">
                <a:solidFill>
                  <a:schemeClr val="bg1"/>
                </a:solidFill>
              </a:rPr>
              <a:t> library to encode a known image of </a:t>
            </a:r>
            <a:r>
              <a:rPr lang="en-US" sz="2000" u="sng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Yevgeny </a:t>
            </a:r>
            <a:r>
              <a:rPr lang="en-US" sz="2000" u="sng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Prigozhin</a:t>
            </a:r>
            <a:r>
              <a:rPr lang="en-US" sz="2000" dirty="0">
                <a:solidFill>
                  <a:schemeClr val="bg1"/>
                </a:solidFill>
                <a:effectLst/>
              </a:rPr>
              <a:t> of identify him in images from the Bing Image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List matches and the affiliated URL to inspect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B31DE45-87C1-65BE-A24A-A5394772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4800" b="1" spc="300" dirty="0"/>
              <a:t>Methods/code</a:t>
            </a:r>
          </a:p>
        </p:txBody>
      </p:sp>
      <p:pic>
        <p:nvPicPr>
          <p:cNvPr id="9" name="Picture 8" descr="A bald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CBEB266-B65E-9C20-9160-83E1DE42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65" y="1813808"/>
            <a:ext cx="3902016" cy="39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8FE64A-D6E8-A82F-1AE8-060A50900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02" y="332480"/>
            <a:ext cx="8478795" cy="58470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DC0523-5931-2386-804E-86C8BF6C0F66}"/>
              </a:ext>
            </a:extLst>
          </p:cNvPr>
          <p:cNvSpPr/>
          <p:nvPr/>
        </p:nvSpPr>
        <p:spPr>
          <a:xfrm>
            <a:off x="3744097" y="627891"/>
            <a:ext cx="3336325" cy="17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C11DD19-F6F3-05FF-1FBB-4024F252C672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55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CEAE7A-F473-93CF-2EAE-667B849D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31" y="865632"/>
            <a:ext cx="10241729" cy="4769049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F6CBB70-31D4-7B14-E011-C7EA40DFBA7D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92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AD20-7B0D-A682-989D-52DDC618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1BDBB-B2A8-03C9-8CDB-1FD10EDF08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F1E777-CE7C-CADE-F3A8-CCEF234E384F}"/>
              </a:ext>
            </a:extLst>
          </p:cNvPr>
          <p:cNvSpPr txBox="1"/>
          <p:nvPr/>
        </p:nvSpPr>
        <p:spPr>
          <a:xfrm>
            <a:off x="840259" y="1813808"/>
            <a:ext cx="105897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 “ran successfully” with no errors….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….but the facial recognition aspect did not yield the correct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Received 10 ”matches” and 12 “error processing images”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8578C-5A5E-28A7-7713-001310B9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9" y="3623591"/>
            <a:ext cx="10917657" cy="2594778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2F294CC-D389-0C55-B4C5-8DC5E8D31684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96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A088-B3FC-83F2-0CCE-7F5E85B8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AE6E4-AF53-0568-0423-8D4A24228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9ACCFD-71B3-BD53-A432-111A2123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9" y="1958316"/>
            <a:ext cx="7014519" cy="394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8321BAD-5D97-BB85-396B-1E5974FF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128" y="1923176"/>
            <a:ext cx="7490940" cy="421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A82DDFD-8158-4346-064D-9D8B067E842A}"/>
              </a:ext>
            </a:extLst>
          </p:cNvPr>
          <p:cNvSpPr txBox="1">
            <a:spLocks/>
          </p:cNvSpPr>
          <p:nvPr/>
        </p:nvSpPr>
        <p:spPr>
          <a:xfrm>
            <a:off x="4148985" y="6351562"/>
            <a:ext cx="4114800" cy="518795"/>
          </a:xfrm>
          <a:prstGeom prst="rect">
            <a:avLst/>
          </a:prstGeom>
          <a:gradFill flip="none" rotWithShape="1">
            <a:gsLst>
              <a:gs pos="0">
                <a:srgbClr val="01023B"/>
              </a:gs>
              <a:gs pos="100000">
                <a:srgbClr val="E99757">
                  <a:lumMod val="97000"/>
                  <a:lumOff val="3000"/>
                </a:srgbClr>
              </a:gs>
              <a:gs pos="50000">
                <a:srgbClr val="A53F52"/>
              </a:gs>
            </a:gsLst>
            <a:lin ang="10800000" scaled="1"/>
            <a:tileRect/>
          </a:gra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4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7450</TotalTime>
  <Words>279</Words>
  <Application>Microsoft Macintosh PowerPoint</Application>
  <PresentationFormat>Widescreen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Investigating Wagner group ties to the government of Burkina Faso</vt:lpstr>
      <vt:lpstr>Agenda</vt:lpstr>
      <vt:lpstr>Background</vt:lpstr>
      <vt:lpstr>OBJECTIVE</vt:lpstr>
      <vt:lpstr>Methods/code</vt:lpstr>
      <vt:lpstr>PowerPoint Presentation</vt:lpstr>
      <vt:lpstr>PowerPoint Presentation</vt:lpstr>
      <vt:lpstr>RESULTS</vt:lpstr>
      <vt:lpstr>Results</vt:lpstr>
      <vt:lpstr>DISCUSSION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Wagner group ties to the government of Burkina Faso</dc:title>
  <dc:creator>Alexandra Moffitt</dc:creator>
  <cp:lastModifiedBy>Alex Holida</cp:lastModifiedBy>
  <cp:revision>2</cp:revision>
  <dcterms:created xsi:type="dcterms:W3CDTF">2023-05-04T19:22:18Z</dcterms:created>
  <dcterms:modified xsi:type="dcterms:W3CDTF">2023-05-11T00:38:18Z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